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Lora" pitchFamily="2" charset="0"/>
      <p:regular r:id="rId14"/>
    </p:embeddedFont>
    <p:embeddedFont>
      <p:font typeface="Lora Bold" panose="020B0604020202020204" charset="0"/>
      <p:regular r:id="rId15"/>
    </p:embeddedFont>
    <p:embeddedFont>
      <p:font typeface="TAN Headline" panose="020B0604020202020204" charset="0"/>
      <p:regular r:id="rId16"/>
    </p:embeddedFont>
    <p:embeddedFont>
      <p:font typeface="Times New Roman Bold" panose="02020803070505020304" pitchFamily="18"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19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extBox 2"/>
          <p:cNvSpPr txBox="1"/>
          <p:nvPr/>
        </p:nvSpPr>
        <p:spPr>
          <a:xfrm>
            <a:off x="5633784" y="4447109"/>
            <a:ext cx="7020432" cy="2989718"/>
          </a:xfrm>
          <a:prstGeom prst="rect">
            <a:avLst/>
          </a:prstGeom>
        </p:spPr>
        <p:txBody>
          <a:bodyPr lIns="0" tIns="0" rIns="0" bIns="0" rtlCol="0" anchor="t">
            <a:spAutoFit/>
          </a:bodyPr>
          <a:lstStyle/>
          <a:p>
            <a:pPr algn="just">
              <a:lnSpc>
                <a:spcPts val="13512"/>
              </a:lnSpc>
            </a:pPr>
            <a:r>
              <a:rPr lang="en-US" sz="9651">
                <a:solidFill>
                  <a:srgbClr val="545454"/>
                </a:solidFill>
                <a:latin typeface="Times New Roman Bold"/>
              </a:rPr>
              <a:t>SQL Project</a:t>
            </a:r>
          </a:p>
          <a:p>
            <a:pPr algn="just">
              <a:lnSpc>
                <a:spcPts val="8800"/>
              </a:lnSpc>
            </a:pPr>
            <a:endParaRPr lang="en-US" sz="9651">
              <a:solidFill>
                <a:srgbClr val="545454"/>
              </a:solidFill>
              <a:latin typeface="Times New Roman Bold"/>
            </a:endParaRPr>
          </a:p>
        </p:txBody>
      </p:sp>
      <p:sp>
        <p:nvSpPr>
          <p:cNvPr id="3" name="TextBox 3"/>
          <p:cNvSpPr txBox="1"/>
          <p:nvPr/>
        </p:nvSpPr>
        <p:spPr>
          <a:xfrm>
            <a:off x="3601129" y="860714"/>
            <a:ext cx="12371719" cy="2815969"/>
          </a:xfrm>
          <a:prstGeom prst="rect">
            <a:avLst/>
          </a:prstGeom>
        </p:spPr>
        <p:txBody>
          <a:bodyPr lIns="0" tIns="0" rIns="0" bIns="0" rtlCol="0" anchor="t">
            <a:spAutoFit/>
          </a:bodyPr>
          <a:lstStyle/>
          <a:p>
            <a:pPr algn="ctr">
              <a:lnSpc>
                <a:spcPts val="22948"/>
              </a:lnSpc>
              <a:spcBef>
                <a:spcPct val="0"/>
              </a:spcBef>
            </a:pPr>
            <a:r>
              <a:rPr lang="en-US" sz="16391">
                <a:solidFill>
                  <a:srgbClr val="545454"/>
                </a:solidFill>
                <a:latin typeface="Lora Bold"/>
              </a:rPr>
              <a:t>Car Analysis</a:t>
            </a:r>
          </a:p>
        </p:txBody>
      </p:sp>
      <p:sp>
        <p:nvSpPr>
          <p:cNvPr id="4" name="TextBox 4"/>
          <p:cNvSpPr txBox="1"/>
          <p:nvPr/>
        </p:nvSpPr>
        <p:spPr>
          <a:xfrm>
            <a:off x="6290219" y="7558910"/>
            <a:ext cx="5707562" cy="591378"/>
          </a:xfrm>
          <a:prstGeom prst="rect">
            <a:avLst/>
          </a:prstGeom>
        </p:spPr>
        <p:txBody>
          <a:bodyPr lIns="0" tIns="0" rIns="0" bIns="0" rtlCol="0" anchor="t">
            <a:spAutoFit/>
          </a:bodyPr>
          <a:lstStyle/>
          <a:p>
            <a:pPr algn="ctr">
              <a:lnSpc>
                <a:spcPts val="4862"/>
              </a:lnSpc>
              <a:spcBef>
                <a:spcPct val="0"/>
              </a:spcBef>
            </a:pPr>
            <a:r>
              <a:rPr lang="en-US" sz="3473">
                <a:solidFill>
                  <a:srgbClr val="545454"/>
                </a:solidFill>
                <a:latin typeface="Lora"/>
              </a:rPr>
              <a:t>Presented by Pratik Rangire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3933080" y="1932112"/>
            <a:ext cx="11996669" cy="3942350"/>
          </a:xfrm>
          <a:custGeom>
            <a:avLst/>
            <a:gdLst/>
            <a:ahLst/>
            <a:cxnLst/>
            <a:rect l="l" t="t" r="r" b="b"/>
            <a:pathLst>
              <a:path w="11996669" h="3942350">
                <a:moveTo>
                  <a:pt x="0" y="0"/>
                </a:moveTo>
                <a:lnTo>
                  <a:pt x="11996669" y="0"/>
                </a:lnTo>
                <a:lnTo>
                  <a:pt x="11996669" y="3942350"/>
                </a:lnTo>
                <a:lnTo>
                  <a:pt x="0" y="3942350"/>
                </a:lnTo>
                <a:lnTo>
                  <a:pt x="0" y="0"/>
                </a:lnTo>
                <a:close/>
              </a:path>
            </a:pathLst>
          </a:custGeom>
          <a:blipFill>
            <a:blip r:embed="rId2"/>
            <a:stretch>
              <a:fillRect/>
            </a:stretch>
          </a:blipFill>
        </p:spPr>
      </p:sp>
      <p:sp>
        <p:nvSpPr>
          <p:cNvPr id="3" name="Freeform 3"/>
          <p:cNvSpPr/>
          <p:nvPr/>
        </p:nvSpPr>
        <p:spPr>
          <a:xfrm>
            <a:off x="7193173" y="6190518"/>
            <a:ext cx="3901654" cy="3835011"/>
          </a:xfrm>
          <a:custGeom>
            <a:avLst/>
            <a:gdLst/>
            <a:ahLst/>
            <a:cxnLst/>
            <a:rect l="l" t="t" r="r" b="b"/>
            <a:pathLst>
              <a:path w="3901654" h="3835011">
                <a:moveTo>
                  <a:pt x="0" y="0"/>
                </a:moveTo>
                <a:lnTo>
                  <a:pt x="3901654" y="0"/>
                </a:lnTo>
                <a:lnTo>
                  <a:pt x="3901654" y="3835011"/>
                </a:lnTo>
                <a:lnTo>
                  <a:pt x="0" y="3835011"/>
                </a:lnTo>
                <a:lnTo>
                  <a:pt x="0" y="0"/>
                </a:lnTo>
                <a:close/>
              </a:path>
            </a:pathLst>
          </a:custGeom>
          <a:blipFill>
            <a:blip r:embed="rId3"/>
            <a:stretch>
              <a:fillRect/>
            </a:stretch>
          </a:blipFill>
        </p:spPr>
      </p:sp>
      <p:sp>
        <p:nvSpPr>
          <p:cNvPr id="4" name="TextBox 4"/>
          <p:cNvSpPr txBox="1"/>
          <p:nvPr/>
        </p:nvSpPr>
        <p:spPr>
          <a:xfrm>
            <a:off x="2780056" y="563583"/>
            <a:ext cx="12727888" cy="844509"/>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Lora Bold"/>
              </a:rPr>
              <a:t>How many car brand type of transmission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extBox 2"/>
          <p:cNvSpPr txBox="1"/>
          <p:nvPr/>
        </p:nvSpPr>
        <p:spPr>
          <a:xfrm>
            <a:off x="5875718" y="647700"/>
            <a:ext cx="7456411" cy="1537147"/>
          </a:xfrm>
          <a:prstGeom prst="rect">
            <a:avLst/>
          </a:prstGeom>
        </p:spPr>
        <p:txBody>
          <a:bodyPr wrap="square" lIns="0" tIns="0" rIns="0" bIns="0" rtlCol="0" anchor="t">
            <a:spAutoFit/>
          </a:bodyPr>
          <a:lstStyle/>
          <a:p>
            <a:pPr algn="ctr">
              <a:lnSpc>
                <a:spcPts val="12510"/>
              </a:lnSpc>
              <a:spcBef>
                <a:spcPct val="0"/>
              </a:spcBef>
            </a:pPr>
            <a:r>
              <a:rPr lang="en-US" sz="8936" dirty="0">
                <a:solidFill>
                  <a:srgbClr val="000000"/>
                </a:solidFill>
                <a:latin typeface="Lora Bold"/>
              </a:rPr>
              <a:t>Conclusion</a:t>
            </a:r>
          </a:p>
        </p:txBody>
      </p:sp>
      <p:sp>
        <p:nvSpPr>
          <p:cNvPr id="3" name="TextBox 3"/>
          <p:cNvSpPr txBox="1"/>
          <p:nvPr/>
        </p:nvSpPr>
        <p:spPr>
          <a:xfrm>
            <a:off x="1730089" y="2824231"/>
            <a:ext cx="15747671" cy="4552812"/>
          </a:xfrm>
          <a:prstGeom prst="rect">
            <a:avLst/>
          </a:prstGeom>
        </p:spPr>
        <p:txBody>
          <a:bodyPr lIns="0" tIns="0" rIns="0" bIns="0" rtlCol="0" anchor="t">
            <a:spAutoFit/>
          </a:bodyPr>
          <a:lstStyle/>
          <a:p>
            <a:pPr algn="l">
              <a:lnSpc>
                <a:spcPts val="6027"/>
              </a:lnSpc>
              <a:spcBef>
                <a:spcPct val="0"/>
              </a:spcBef>
            </a:pPr>
            <a:r>
              <a:rPr lang="en-US" sz="4305" dirty="0">
                <a:solidFill>
                  <a:srgbClr val="000000"/>
                </a:solidFill>
                <a:latin typeface="Lora"/>
              </a:rPr>
              <a:t>This analysis provides a comprehensive view of fuel type distribution across four major car brands. By leveraging SQL, we were able to effectively aggregate and compare the data. The findings can help manufacturers and marketers understand market trends and consumer preferences for different fuel types within each brand.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extBox 2"/>
          <p:cNvSpPr txBox="1"/>
          <p:nvPr/>
        </p:nvSpPr>
        <p:spPr>
          <a:xfrm>
            <a:off x="2658149" y="4362372"/>
            <a:ext cx="14056720" cy="2095656"/>
          </a:xfrm>
          <a:prstGeom prst="rect">
            <a:avLst/>
          </a:prstGeom>
        </p:spPr>
        <p:txBody>
          <a:bodyPr lIns="0" tIns="0" rIns="0" bIns="0" rtlCol="0" anchor="t">
            <a:spAutoFit/>
          </a:bodyPr>
          <a:lstStyle/>
          <a:p>
            <a:pPr algn="ctr">
              <a:lnSpc>
                <a:spcPts val="15034"/>
              </a:lnSpc>
            </a:pPr>
            <a:r>
              <a:rPr lang="en-US" sz="17281">
                <a:solidFill>
                  <a:srgbClr val="545454"/>
                </a:solidFill>
                <a:latin typeface="TAN Headlin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16271012" y="8535568"/>
            <a:ext cx="1021283" cy="1021283"/>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EBEB"/>
            </a:solidFill>
          </p:spPr>
        </p:sp>
      </p:grpSp>
      <p:sp>
        <p:nvSpPr>
          <p:cNvPr id="4" name="TextBox 4"/>
          <p:cNvSpPr txBox="1"/>
          <p:nvPr/>
        </p:nvSpPr>
        <p:spPr>
          <a:xfrm>
            <a:off x="4561620" y="588393"/>
            <a:ext cx="8271915" cy="1866528"/>
          </a:xfrm>
          <a:prstGeom prst="rect">
            <a:avLst/>
          </a:prstGeom>
        </p:spPr>
        <p:txBody>
          <a:bodyPr lIns="0" tIns="0" rIns="0" bIns="0" rtlCol="0" anchor="t">
            <a:spAutoFit/>
          </a:bodyPr>
          <a:lstStyle/>
          <a:p>
            <a:pPr algn="l">
              <a:lnSpc>
                <a:spcPts val="15243"/>
              </a:lnSpc>
            </a:pPr>
            <a:r>
              <a:rPr lang="en-US" sz="10887">
                <a:solidFill>
                  <a:srgbClr val="545454"/>
                </a:solidFill>
                <a:latin typeface="Lora"/>
              </a:rPr>
              <a:t>Description</a:t>
            </a:r>
          </a:p>
        </p:txBody>
      </p:sp>
      <p:sp>
        <p:nvSpPr>
          <p:cNvPr id="5" name="TextBox 5"/>
          <p:cNvSpPr txBox="1"/>
          <p:nvPr/>
        </p:nvSpPr>
        <p:spPr>
          <a:xfrm>
            <a:off x="857632" y="3304819"/>
            <a:ext cx="16401668" cy="4315397"/>
          </a:xfrm>
          <a:prstGeom prst="rect">
            <a:avLst/>
          </a:prstGeom>
        </p:spPr>
        <p:txBody>
          <a:bodyPr lIns="0" tIns="0" rIns="0" bIns="0" rtlCol="0" anchor="t">
            <a:spAutoFit/>
          </a:bodyPr>
          <a:lstStyle/>
          <a:p>
            <a:pPr algn="l">
              <a:lnSpc>
                <a:spcPts val="5715"/>
              </a:lnSpc>
              <a:spcBef>
                <a:spcPct val="0"/>
              </a:spcBef>
            </a:pPr>
            <a:r>
              <a:rPr lang="en-US" sz="4082">
                <a:solidFill>
                  <a:srgbClr val="545454"/>
                </a:solidFill>
                <a:latin typeface="Lora"/>
              </a:rPr>
              <a:t>This project involves analyzing the fuel type distribution across four major car brands: Audi, BMW, Hyundai, and Mercedes. The goal is to understand the prevalence of different fuel types within each brand and compare them to see if any patterns or trends emerge. The analysis is conducted using SQL to aggregate and join data from different tables representing each car brand.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3062191" y="2266925"/>
            <a:ext cx="12163618" cy="2876575"/>
          </a:xfrm>
          <a:custGeom>
            <a:avLst/>
            <a:gdLst/>
            <a:ahLst/>
            <a:cxnLst/>
            <a:rect l="l" t="t" r="r" b="b"/>
            <a:pathLst>
              <a:path w="12163618" h="2876575">
                <a:moveTo>
                  <a:pt x="0" y="0"/>
                </a:moveTo>
                <a:lnTo>
                  <a:pt x="12163618" y="0"/>
                </a:lnTo>
                <a:lnTo>
                  <a:pt x="12163618" y="2876575"/>
                </a:lnTo>
                <a:lnTo>
                  <a:pt x="0" y="2876575"/>
                </a:lnTo>
                <a:lnTo>
                  <a:pt x="0" y="0"/>
                </a:lnTo>
                <a:close/>
              </a:path>
            </a:pathLst>
          </a:custGeom>
          <a:blipFill>
            <a:blip r:embed="rId2"/>
            <a:stretch>
              <a:fillRect/>
            </a:stretch>
          </a:blipFill>
        </p:spPr>
      </p:sp>
      <p:sp>
        <p:nvSpPr>
          <p:cNvPr id="3" name="Freeform 3"/>
          <p:cNvSpPr/>
          <p:nvPr/>
        </p:nvSpPr>
        <p:spPr>
          <a:xfrm>
            <a:off x="5332893" y="5915025"/>
            <a:ext cx="6852732" cy="4223045"/>
          </a:xfrm>
          <a:custGeom>
            <a:avLst/>
            <a:gdLst/>
            <a:ahLst/>
            <a:cxnLst/>
            <a:rect l="l" t="t" r="r" b="b"/>
            <a:pathLst>
              <a:path w="6852732" h="4223045">
                <a:moveTo>
                  <a:pt x="0" y="0"/>
                </a:moveTo>
                <a:lnTo>
                  <a:pt x="6852732" y="0"/>
                </a:lnTo>
                <a:lnTo>
                  <a:pt x="6852732" y="4223045"/>
                </a:lnTo>
                <a:lnTo>
                  <a:pt x="0" y="4223045"/>
                </a:lnTo>
                <a:lnTo>
                  <a:pt x="0" y="0"/>
                </a:lnTo>
                <a:close/>
              </a:path>
            </a:pathLst>
          </a:custGeom>
          <a:blipFill>
            <a:blip r:embed="rId3"/>
            <a:stretch>
              <a:fillRect/>
            </a:stretch>
          </a:blipFill>
        </p:spPr>
      </p:sp>
      <p:sp>
        <p:nvSpPr>
          <p:cNvPr id="6" name="TextBox 6"/>
          <p:cNvSpPr txBox="1"/>
          <p:nvPr/>
        </p:nvSpPr>
        <p:spPr>
          <a:xfrm>
            <a:off x="2799108" y="430259"/>
            <a:ext cx="12593292" cy="1120689"/>
          </a:xfrm>
          <a:prstGeom prst="rect">
            <a:avLst/>
          </a:prstGeom>
        </p:spPr>
        <p:txBody>
          <a:bodyPr wrap="square" lIns="0" tIns="0" rIns="0" bIns="0" rtlCol="0" anchor="t">
            <a:spAutoFit/>
          </a:bodyPr>
          <a:lstStyle/>
          <a:p>
            <a:pPr algn="ctr">
              <a:lnSpc>
                <a:spcPts val="9100"/>
              </a:lnSpc>
              <a:spcBef>
                <a:spcPct val="0"/>
              </a:spcBef>
            </a:pPr>
            <a:r>
              <a:rPr lang="en-US" sz="6500" dirty="0">
                <a:solidFill>
                  <a:srgbClr val="000000"/>
                </a:solidFill>
                <a:latin typeface="Lora Bold"/>
              </a:rPr>
              <a:t>Each Car brand How many car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3016545" y="2432818"/>
            <a:ext cx="12638369" cy="3458849"/>
          </a:xfrm>
          <a:custGeom>
            <a:avLst/>
            <a:gdLst/>
            <a:ahLst/>
            <a:cxnLst/>
            <a:rect l="l" t="t" r="r" b="b"/>
            <a:pathLst>
              <a:path w="12638369" h="3458849">
                <a:moveTo>
                  <a:pt x="0" y="0"/>
                </a:moveTo>
                <a:lnTo>
                  <a:pt x="12638370" y="0"/>
                </a:lnTo>
                <a:lnTo>
                  <a:pt x="12638370" y="3458849"/>
                </a:lnTo>
                <a:lnTo>
                  <a:pt x="0" y="3458849"/>
                </a:lnTo>
                <a:lnTo>
                  <a:pt x="0" y="0"/>
                </a:lnTo>
                <a:close/>
              </a:path>
            </a:pathLst>
          </a:custGeom>
          <a:blipFill>
            <a:blip r:embed="rId2"/>
            <a:stretch>
              <a:fillRect/>
            </a:stretch>
          </a:blipFill>
        </p:spPr>
      </p:sp>
      <p:sp>
        <p:nvSpPr>
          <p:cNvPr id="3" name="Freeform 3"/>
          <p:cNvSpPr/>
          <p:nvPr/>
        </p:nvSpPr>
        <p:spPr>
          <a:xfrm>
            <a:off x="5900028" y="6310125"/>
            <a:ext cx="6487945" cy="3821011"/>
          </a:xfrm>
          <a:custGeom>
            <a:avLst/>
            <a:gdLst/>
            <a:ahLst/>
            <a:cxnLst/>
            <a:rect l="l" t="t" r="r" b="b"/>
            <a:pathLst>
              <a:path w="6487945" h="3821011">
                <a:moveTo>
                  <a:pt x="0" y="0"/>
                </a:moveTo>
                <a:lnTo>
                  <a:pt x="6487944" y="0"/>
                </a:lnTo>
                <a:lnTo>
                  <a:pt x="6487944" y="3821011"/>
                </a:lnTo>
                <a:lnTo>
                  <a:pt x="0" y="3821011"/>
                </a:lnTo>
                <a:lnTo>
                  <a:pt x="0" y="0"/>
                </a:lnTo>
                <a:close/>
              </a:path>
            </a:pathLst>
          </a:custGeom>
          <a:blipFill>
            <a:blip r:embed="rId3"/>
            <a:stretch>
              <a:fillRect/>
            </a:stretch>
          </a:blipFill>
        </p:spPr>
      </p:sp>
      <p:sp>
        <p:nvSpPr>
          <p:cNvPr id="4" name="TextBox 4"/>
          <p:cNvSpPr txBox="1"/>
          <p:nvPr/>
        </p:nvSpPr>
        <p:spPr>
          <a:xfrm>
            <a:off x="1028700" y="706581"/>
            <a:ext cx="16302332" cy="1027872"/>
          </a:xfrm>
          <a:prstGeom prst="rect">
            <a:avLst/>
          </a:prstGeom>
        </p:spPr>
        <p:txBody>
          <a:bodyPr lIns="0" tIns="0" rIns="0" bIns="0" rtlCol="0" anchor="t">
            <a:spAutoFit/>
          </a:bodyPr>
          <a:lstStyle/>
          <a:p>
            <a:pPr algn="ctr">
              <a:lnSpc>
                <a:spcPts val="8420"/>
              </a:lnSpc>
              <a:spcBef>
                <a:spcPct val="0"/>
              </a:spcBef>
            </a:pPr>
            <a:r>
              <a:rPr lang="en-US" sz="6014">
                <a:solidFill>
                  <a:srgbClr val="000000"/>
                </a:solidFill>
                <a:latin typeface="Lora Bold"/>
              </a:rPr>
              <a:t>BrandWisehighest_priceCompareEachother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4121137" y="1220762"/>
            <a:ext cx="8942611" cy="5948161"/>
          </a:xfrm>
          <a:custGeom>
            <a:avLst/>
            <a:gdLst/>
            <a:ahLst/>
            <a:cxnLst/>
            <a:rect l="l" t="t" r="r" b="b"/>
            <a:pathLst>
              <a:path w="8942611" h="5948161">
                <a:moveTo>
                  <a:pt x="0" y="0"/>
                </a:moveTo>
                <a:lnTo>
                  <a:pt x="8942612" y="0"/>
                </a:lnTo>
                <a:lnTo>
                  <a:pt x="8942612" y="5948161"/>
                </a:lnTo>
                <a:lnTo>
                  <a:pt x="0" y="5948161"/>
                </a:lnTo>
                <a:lnTo>
                  <a:pt x="0" y="0"/>
                </a:lnTo>
                <a:close/>
              </a:path>
            </a:pathLst>
          </a:custGeom>
          <a:blipFill>
            <a:blip r:embed="rId2"/>
            <a:stretch>
              <a:fillRect/>
            </a:stretch>
          </a:blipFill>
        </p:spPr>
      </p:sp>
      <p:sp>
        <p:nvSpPr>
          <p:cNvPr id="3" name="Freeform 3"/>
          <p:cNvSpPr/>
          <p:nvPr/>
        </p:nvSpPr>
        <p:spPr>
          <a:xfrm>
            <a:off x="4121137" y="7407048"/>
            <a:ext cx="8942611" cy="2590101"/>
          </a:xfrm>
          <a:custGeom>
            <a:avLst/>
            <a:gdLst/>
            <a:ahLst/>
            <a:cxnLst/>
            <a:rect l="l" t="t" r="r" b="b"/>
            <a:pathLst>
              <a:path w="8942611" h="2590101">
                <a:moveTo>
                  <a:pt x="0" y="0"/>
                </a:moveTo>
                <a:lnTo>
                  <a:pt x="8942612" y="0"/>
                </a:lnTo>
                <a:lnTo>
                  <a:pt x="8942612" y="2590101"/>
                </a:lnTo>
                <a:lnTo>
                  <a:pt x="0" y="2590101"/>
                </a:lnTo>
                <a:lnTo>
                  <a:pt x="0" y="0"/>
                </a:lnTo>
                <a:close/>
              </a:path>
            </a:pathLst>
          </a:custGeom>
          <a:blipFill>
            <a:blip r:embed="rId3"/>
            <a:stretch>
              <a:fillRect/>
            </a:stretch>
          </a:blipFill>
        </p:spPr>
      </p:sp>
      <p:sp>
        <p:nvSpPr>
          <p:cNvPr id="4" name="TextBox 4"/>
          <p:cNvSpPr txBox="1"/>
          <p:nvPr/>
        </p:nvSpPr>
        <p:spPr>
          <a:xfrm>
            <a:off x="2648781" y="186118"/>
            <a:ext cx="13458031" cy="794957"/>
          </a:xfrm>
          <a:prstGeom prst="rect">
            <a:avLst/>
          </a:prstGeom>
        </p:spPr>
        <p:txBody>
          <a:bodyPr lIns="0" tIns="0" rIns="0" bIns="0" rtlCol="0" anchor="t">
            <a:spAutoFit/>
          </a:bodyPr>
          <a:lstStyle/>
          <a:p>
            <a:pPr algn="ctr">
              <a:lnSpc>
                <a:spcPts val="6579"/>
              </a:lnSpc>
              <a:spcBef>
                <a:spcPct val="0"/>
              </a:spcBef>
            </a:pPr>
            <a:r>
              <a:rPr lang="en-US" sz="4699">
                <a:solidFill>
                  <a:srgbClr val="000000"/>
                </a:solidFill>
                <a:latin typeface="Lora Bold"/>
              </a:rPr>
              <a:t>Each car brand find no of car use of type of fuel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792328"/>
            <a:chOff x="0" y="0"/>
            <a:chExt cx="5666449" cy="3343951"/>
          </a:xfrm>
        </p:grpSpPr>
        <p:sp>
          <p:nvSpPr>
            <p:cNvPr id="3" name="Freeform 3"/>
            <p:cNvSpPr/>
            <p:nvPr/>
          </p:nvSpPr>
          <p:spPr>
            <a:xfrm>
              <a:off x="0" y="0"/>
              <a:ext cx="5666449" cy="3343951"/>
            </a:xfrm>
            <a:custGeom>
              <a:avLst/>
              <a:gdLst/>
              <a:ahLst/>
              <a:cxnLst/>
              <a:rect l="l" t="t" r="r" b="b"/>
              <a:pathLst>
                <a:path w="5666449" h="3343951">
                  <a:moveTo>
                    <a:pt x="0" y="0"/>
                  </a:moveTo>
                  <a:lnTo>
                    <a:pt x="5666449" y="0"/>
                  </a:lnTo>
                  <a:lnTo>
                    <a:pt x="5666449" y="3343951"/>
                  </a:lnTo>
                  <a:lnTo>
                    <a:pt x="0" y="3343951"/>
                  </a:lnTo>
                  <a:close/>
                </a:path>
              </a:pathLst>
            </a:custGeom>
            <a:solidFill>
              <a:srgbClr val="EBEBEB"/>
            </a:solidFill>
          </p:spPr>
        </p:sp>
      </p:grpSp>
      <p:sp>
        <p:nvSpPr>
          <p:cNvPr id="4" name="Freeform 4"/>
          <p:cNvSpPr/>
          <p:nvPr/>
        </p:nvSpPr>
        <p:spPr>
          <a:xfrm>
            <a:off x="2373243" y="1744206"/>
            <a:ext cx="13596736" cy="4684590"/>
          </a:xfrm>
          <a:custGeom>
            <a:avLst/>
            <a:gdLst/>
            <a:ahLst/>
            <a:cxnLst/>
            <a:rect l="l" t="t" r="r" b="b"/>
            <a:pathLst>
              <a:path w="13596736" h="4684590">
                <a:moveTo>
                  <a:pt x="0" y="0"/>
                </a:moveTo>
                <a:lnTo>
                  <a:pt x="13596736" y="0"/>
                </a:lnTo>
                <a:lnTo>
                  <a:pt x="13596736" y="4684589"/>
                </a:lnTo>
                <a:lnTo>
                  <a:pt x="0" y="4684589"/>
                </a:lnTo>
                <a:lnTo>
                  <a:pt x="0" y="0"/>
                </a:lnTo>
                <a:close/>
              </a:path>
            </a:pathLst>
          </a:custGeom>
          <a:blipFill>
            <a:blip r:embed="rId2"/>
            <a:stretch>
              <a:fillRect/>
            </a:stretch>
          </a:blipFill>
        </p:spPr>
      </p:sp>
      <p:sp>
        <p:nvSpPr>
          <p:cNvPr id="5" name="Freeform 5"/>
          <p:cNvSpPr/>
          <p:nvPr/>
        </p:nvSpPr>
        <p:spPr>
          <a:xfrm>
            <a:off x="3575235" y="7000295"/>
            <a:ext cx="10736718" cy="3111482"/>
          </a:xfrm>
          <a:custGeom>
            <a:avLst/>
            <a:gdLst/>
            <a:ahLst/>
            <a:cxnLst/>
            <a:rect l="l" t="t" r="r" b="b"/>
            <a:pathLst>
              <a:path w="10736718" h="3111482">
                <a:moveTo>
                  <a:pt x="0" y="0"/>
                </a:moveTo>
                <a:lnTo>
                  <a:pt x="10736717" y="0"/>
                </a:lnTo>
                <a:lnTo>
                  <a:pt x="10736717" y="3111482"/>
                </a:lnTo>
                <a:lnTo>
                  <a:pt x="0" y="3111482"/>
                </a:lnTo>
                <a:lnTo>
                  <a:pt x="0" y="0"/>
                </a:lnTo>
                <a:close/>
              </a:path>
            </a:pathLst>
          </a:custGeom>
          <a:blipFill>
            <a:blip r:embed="rId3"/>
            <a:stretch>
              <a:fillRect/>
            </a:stretch>
          </a:blipFill>
        </p:spPr>
      </p:sp>
      <p:sp>
        <p:nvSpPr>
          <p:cNvPr id="6" name="TextBox 6"/>
          <p:cNvSpPr txBox="1"/>
          <p:nvPr/>
        </p:nvSpPr>
        <p:spPr>
          <a:xfrm>
            <a:off x="1984804" y="329638"/>
            <a:ext cx="14318391" cy="844509"/>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Lora Bold"/>
              </a:rPr>
              <a:t>Each car brand yearly wise highest price(Top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16271012" y="8535568"/>
            <a:ext cx="1021283" cy="1021283"/>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EBEB"/>
            </a:solidFill>
          </p:spPr>
        </p:sp>
      </p:grpSp>
      <p:sp>
        <p:nvSpPr>
          <p:cNvPr id="4" name="Freeform 4"/>
          <p:cNvSpPr/>
          <p:nvPr/>
        </p:nvSpPr>
        <p:spPr>
          <a:xfrm>
            <a:off x="6164719" y="1028700"/>
            <a:ext cx="5958562" cy="4826742"/>
          </a:xfrm>
          <a:custGeom>
            <a:avLst/>
            <a:gdLst/>
            <a:ahLst/>
            <a:cxnLst/>
            <a:rect l="l" t="t" r="r" b="b"/>
            <a:pathLst>
              <a:path w="5958562" h="4826742">
                <a:moveTo>
                  <a:pt x="0" y="0"/>
                </a:moveTo>
                <a:lnTo>
                  <a:pt x="5958562" y="0"/>
                </a:lnTo>
                <a:lnTo>
                  <a:pt x="5958562" y="4826742"/>
                </a:lnTo>
                <a:lnTo>
                  <a:pt x="0" y="4826742"/>
                </a:lnTo>
                <a:lnTo>
                  <a:pt x="0" y="0"/>
                </a:lnTo>
                <a:close/>
              </a:path>
            </a:pathLst>
          </a:custGeom>
          <a:blipFill>
            <a:blip r:embed="rId2"/>
            <a:stretch>
              <a:fillRect r="-21600"/>
            </a:stretch>
          </a:blipFill>
        </p:spPr>
      </p:sp>
      <p:sp>
        <p:nvSpPr>
          <p:cNvPr id="5" name="Freeform 5"/>
          <p:cNvSpPr/>
          <p:nvPr/>
        </p:nvSpPr>
        <p:spPr>
          <a:xfrm>
            <a:off x="6492636" y="6571318"/>
            <a:ext cx="5958562" cy="3507863"/>
          </a:xfrm>
          <a:custGeom>
            <a:avLst/>
            <a:gdLst/>
            <a:ahLst/>
            <a:cxnLst/>
            <a:rect l="l" t="t" r="r" b="b"/>
            <a:pathLst>
              <a:path w="5958562" h="3507863">
                <a:moveTo>
                  <a:pt x="0" y="0"/>
                </a:moveTo>
                <a:lnTo>
                  <a:pt x="5958561" y="0"/>
                </a:lnTo>
                <a:lnTo>
                  <a:pt x="5958561" y="3507863"/>
                </a:lnTo>
                <a:lnTo>
                  <a:pt x="0" y="3507863"/>
                </a:lnTo>
                <a:lnTo>
                  <a:pt x="0" y="0"/>
                </a:lnTo>
                <a:close/>
              </a:path>
            </a:pathLst>
          </a:custGeom>
          <a:blipFill>
            <a:blip r:embed="rId3"/>
            <a:stretch>
              <a:fillRect/>
            </a:stretch>
          </a:blipFill>
        </p:spPr>
      </p:sp>
      <p:sp>
        <p:nvSpPr>
          <p:cNvPr id="6" name="TextBox 6"/>
          <p:cNvSpPr txBox="1"/>
          <p:nvPr/>
        </p:nvSpPr>
        <p:spPr>
          <a:xfrm>
            <a:off x="5346764" y="-85725"/>
            <a:ext cx="7594471" cy="844509"/>
          </a:xfrm>
          <a:prstGeom prst="rect">
            <a:avLst/>
          </a:prstGeom>
        </p:spPr>
        <p:txBody>
          <a:bodyPr lIns="0" tIns="0" rIns="0" bIns="0" rtlCol="0" anchor="t">
            <a:spAutoFit/>
          </a:bodyPr>
          <a:lstStyle/>
          <a:p>
            <a:pPr algn="ctr">
              <a:lnSpc>
                <a:spcPts val="6999"/>
              </a:lnSpc>
              <a:spcBef>
                <a:spcPct val="0"/>
              </a:spcBef>
            </a:pPr>
            <a:r>
              <a:rPr lang="en-US" sz="4999">
                <a:solidFill>
                  <a:srgbClr val="545454"/>
                </a:solidFill>
                <a:latin typeface="Lora Bold"/>
              </a:rPr>
              <a:t>Brand wise total revenue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690994" y="1807944"/>
            <a:ext cx="7780921" cy="6083848"/>
          </a:xfrm>
          <a:custGeom>
            <a:avLst/>
            <a:gdLst/>
            <a:ahLst/>
            <a:cxnLst/>
            <a:rect l="l" t="t" r="r" b="b"/>
            <a:pathLst>
              <a:path w="7780921" h="6083848">
                <a:moveTo>
                  <a:pt x="0" y="0"/>
                </a:moveTo>
                <a:lnTo>
                  <a:pt x="7780922" y="0"/>
                </a:lnTo>
                <a:lnTo>
                  <a:pt x="7780922" y="6083848"/>
                </a:lnTo>
                <a:lnTo>
                  <a:pt x="0" y="6083848"/>
                </a:lnTo>
                <a:lnTo>
                  <a:pt x="0" y="0"/>
                </a:lnTo>
                <a:close/>
              </a:path>
            </a:pathLst>
          </a:custGeom>
          <a:blipFill>
            <a:blip r:embed="rId2"/>
            <a:stretch>
              <a:fillRect/>
            </a:stretch>
          </a:blipFill>
        </p:spPr>
      </p:sp>
      <p:sp>
        <p:nvSpPr>
          <p:cNvPr id="3" name="Freeform 3"/>
          <p:cNvSpPr/>
          <p:nvPr/>
        </p:nvSpPr>
        <p:spPr>
          <a:xfrm>
            <a:off x="9618012" y="1807944"/>
            <a:ext cx="3812580" cy="8016193"/>
          </a:xfrm>
          <a:custGeom>
            <a:avLst/>
            <a:gdLst/>
            <a:ahLst/>
            <a:cxnLst/>
            <a:rect l="l" t="t" r="r" b="b"/>
            <a:pathLst>
              <a:path w="3812580" h="8016193">
                <a:moveTo>
                  <a:pt x="0" y="0"/>
                </a:moveTo>
                <a:lnTo>
                  <a:pt x="3812579" y="0"/>
                </a:lnTo>
                <a:lnTo>
                  <a:pt x="3812579" y="8016193"/>
                </a:lnTo>
                <a:lnTo>
                  <a:pt x="0" y="8016193"/>
                </a:lnTo>
                <a:lnTo>
                  <a:pt x="0" y="0"/>
                </a:lnTo>
                <a:close/>
              </a:path>
            </a:pathLst>
          </a:custGeom>
          <a:blipFill>
            <a:blip r:embed="rId3"/>
            <a:stretch>
              <a:fillRect/>
            </a:stretch>
          </a:blipFill>
        </p:spPr>
      </p:sp>
      <p:sp>
        <p:nvSpPr>
          <p:cNvPr id="4" name="Freeform 4"/>
          <p:cNvSpPr/>
          <p:nvPr/>
        </p:nvSpPr>
        <p:spPr>
          <a:xfrm>
            <a:off x="13746050" y="1807944"/>
            <a:ext cx="3827992" cy="8016193"/>
          </a:xfrm>
          <a:custGeom>
            <a:avLst/>
            <a:gdLst/>
            <a:ahLst/>
            <a:cxnLst/>
            <a:rect l="l" t="t" r="r" b="b"/>
            <a:pathLst>
              <a:path w="3827992" h="8016193">
                <a:moveTo>
                  <a:pt x="0" y="0"/>
                </a:moveTo>
                <a:lnTo>
                  <a:pt x="3827992" y="0"/>
                </a:lnTo>
                <a:lnTo>
                  <a:pt x="3827992" y="8016193"/>
                </a:lnTo>
                <a:lnTo>
                  <a:pt x="0" y="8016193"/>
                </a:lnTo>
                <a:lnTo>
                  <a:pt x="0" y="0"/>
                </a:lnTo>
                <a:close/>
              </a:path>
            </a:pathLst>
          </a:custGeom>
          <a:blipFill>
            <a:blip r:embed="rId4"/>
            <a:stretch>
              <a:fillRect/>
            </a:stretch>
          </a:blipFill>
        </p:spPr>
      </p:sp>
      <p:sp>
        <p:nvSpPr>
          <p:cNvPr id="5" name="TextBox 5"/>
          <p:cNvSpPr txBox="1"/>
          <p:nvPr/>
        </p:nvSpPr>
        <p:spPr>
          <a:xfrm>
            <a:off x="3475449" y="356510"/>
            <a:ext cx="10921464" cy="854032"/>
          </a:xfrm>
          <a:prstGeom prst="rect">
            <a:avLst/>
          </a:prstGeom>
        </p:spPr>
        <p:txBody>
          <a:bodyPr lIns="0" tIns="0" rIns="0" bIns="0" rtlCol="0" anchor="t">
            <a:spAutoFit/>
          </a:bodyPr>
          <a:lstStyle/>
          <a:p>
            <a:pPr algn="ctr">
              <a:lnSpc>
                <a:spcPts val="7000"/>
              </a:lnSpc>
              <a:spcBef>
                <a:spcPct val="0"/>
              </a:spcBef>
            </a:pPr>
            <a:r>
              <a:rPr lang="en-US" sz="5000">
                <a:solidFill>
                  <a:srgbClr val="545454"/>
                </a:solidFill>
                <a:latin typeface="Lora Bold"/>
              </a:rPr>
              <a:t>Brand and yearly wise total revenue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3891633" y="1773434"/>
            <a:ext cx="10720033" cy="3934694"/>
          </a:xfrm>
          <a:custGeom>
            <a:avLst/>
            <a:gdLst/>
            <a:ahLst/>
            <a:cxnLst/>
            <a:rect l="l" t="t" r="r" b="b"/>
            <a:pathLst>
              <a:path w="10720033" h="3934694">
                <a:moveTo>
                  <a:pt x="0" y="0"/>
                </a:moveTo>
                <a:lnTo>
                  <a:pt x="10720033" y="0"/>
                </a:lnTo>
                <a:lnTo>
                  <a:pt x="10720033" y="3934693"/>
                </a:lnTo>
                <a:lnTo>
                  <a:pt x="0" y="3934693"/>
                </a:lnTo>
                <a:lnTo>
                  <a:pt x="0" y="0"/>
                </a:lnTo>
                <a:close/>
              </a:path>
            </a:pathLst>
          </a:custGeom>
          <a:blipFill>
            <a:blip r:embed="rId2"/>
            <a:stretch>
              <a:fillRect/>
            </a:stretch>
          </a:blipFill>
        </p:spPr>
      </p:sp>
      <p:sp>
        <p:nvSpPr>
          <p:cNvPr id="3" name="Freeform 3"/>
          <p:cNvSpPr/>
          <p:nvPr/>
        </p:nvSpPr>
        <p:spPr>
          <a:xfrm>
            <a:off x="5147998" y="6070077"/>
            <a:ext cx="8207303" cy="3481886"/>
          </a:xfrm>
          <a:custGeom>
            <a:avLst/>
            <a:gdLst/>
            <a:ahLst/>
            <a:cxnLst/>
            <a:rect l="l" t="t" r="r" b="b"/>
            <a:pathLst>
              <a:path w="8207303" h="3481886">
                <a:moveTo>
                  <a:pt x="0" y="0"/>
                </a:moveTo>
                <a:lnTo>
                  <a:pt x="8207303" y="0"/>
                </a:lnTo>
                <a:lnTo>
                  <a:pt x="8207303" y="3481887"/>
                </a:lnTo>
                <a:lnTo>
                  <a:pt x="0" y="3481887"/>
                </a:lnTo>
                <a:lnTo>
                  <a:pt x="0" y="0"/>
                </a:lnTo>
                <a:close/>
              </a:path>
            </a:pathLst>
          </a:custGeom>
          <a:blipFill>
            <a:blip r:embed="rId3"/>
            <a:stretch>
              <a:fillRect/>
            </a:stretch>
          </a:blipFill>
        </p:spPr>
      </p:sp>
      <p:sp>
        <p:nvSpPr>
          <p:cNvPr id="4" name="TextBox 4"/>
          <p:cNvSpPr txBox="1"/>
          <p:nvPr/>
        </p:nvSpPr>
        <p:spPr>
          <a:xfrm>
            <a:off x="1928727" y="554059"/>
            <a:ext cx="15625504" cy="854032"/>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Lora Bold"/>
              </a:rPr>
              <a:t>7.Brand according highest mileage with year and ID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Words>
  <Application>Microsoft Office PowerPoint</Application>
  <PresentationFormat>Custom</PresentationFormat>
  <Paragraphs>16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Lora</vt:lpstr>
      <vt:lpstr>Arial</vt:lpstr>
      <vt:lpstr>Calibri</vt:lpstr>
      <vt:lpstr>Lora Bold</vt:lpstr>
      <vt:lpstr>TAN Headline</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Simple Minimalist Functional Interview Job Presentation Template</dc:title>
  <cp:lastModifiedBy>Prateek Rangire</cp:lastModifiedBy>
  <cp:revision>2</cp:revision>
  <dcterms:created xsi:type="dcterms:W3CDTF">2006-08-16T00:00:00Z</dcterms:created>
  <dcterms:modified xsi:type="dcterms:W3CDTF">2024-06-06T08:40:57Z</dcterms:modified>
  <dc:identifier>DAGHV2tB-Tc</dc:identifier>
</cp:coreProperties>
</file>